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57" r:id="rId2"/>
    <p:sldId id="276" r:id="rId3"/>
    <p:sldId id="258" r:id="rId4"/>
    <p:sldId id="259" r:id="rId5"/>
    <p:sldId id="285" r:id="rId6"/>
    <p:sldId id="260" r:id="rId7"/>
    <p:sldId id="286" r:id="rId8"/>
    <p:sldId id="284" r:id="rId9"/>
    <p:sldId id="288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7" r:id="rId21"/>
    <p:sldId id="272" r:id="rId22"/>
    <p:sldId id="281" r:id="rId23"/>
    <p:sldId id="287" r:id="rId24"/>
    <p:sldId id="278" r:id="rId25"/>
    <p:sldId id="280" r:id="rId26"/>
    <p:sldId id="282" r:id="rId27"/>
    <p:sldId id="283" r:id="rId28"/>
    <p:sldId id="274" r:id="rId29"/>
    <p:sldId id="279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4481" autoAdjust="0"/>
    <p:restoredTop sz="94569" autoAdjust="0"/>
  </p:normalViewPr>
  <p:slideViewPr>
    <p:cSldViewPr snapToGrid="0">
      <p:cViewPr varScale="1">
        <p:scale>
          <a:sx n="115" d="100"/>
          <a:sy n="115" d="100"/>
        </p:scale>
        <p:origin x="103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243647-9805-4A49-ABEC-2FF3A95B28E2}" type="datetimeFigureOut">
              <a:rPr lang="en-US" smtClean="0"/>
              <a:t>1/28/2024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F62A9F-5E44-4019-B909-111C951B70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9524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Fig.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62A9F-5E44-4019-B909-111C951B703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4327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 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62A9F-5E44-4019-B909-111C951B703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0612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 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62A9F-5E44-4019-B909-111C951B703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0145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 10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62A9F-5E44-4019-B909-111C951B703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09513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 11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62A9F-5E44-4019-B909-111C951B703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5701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 12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62A9F-5E44-4019-B909-111C951B703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2305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 13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62A9F-5E44-4019-B909-111C951B703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6960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 14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62A9F-5E44-4019-B909-111C951B703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3374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 15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62A9F-5E44-4019-B909-111C951B703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0758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 16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62A9F-5E44-4019-B909-111C951B703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31046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Fig. 17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62A9F-5E44-4019-B909-111C951B703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7959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Fig. 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62A9F-5E44-4019-B909-111C951B703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998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Fig. 18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62A9F-5E44-4019-B909-111C951B703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46161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Supp. Fig. 4 flat version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62A9F-5E44-4019-B909-111C951B703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54975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Supp. Fig.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62A9F-5E44-4019-B909-111C951B703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54142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Supp. Fig. 4 live version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62A9F-5E44-4019-B909-111C951B703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2626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Fig. 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62A9F-5E44-4019-B909-111C951B703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2256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 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62A9F-5E44-4019-B909-111C951B703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24742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 5 live version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62A9F-5E44-4019-B909-111C951B703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7781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 5 flattened version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62A9F-5E44-4019-B909-111C951B703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6540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 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62A9F-5E44-4019-B909-111C951B703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9678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 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33983-AC15-4E71-AFAD-882C565C968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5606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 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62A9F-5E44-4019-B909-111C951B703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0063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A7104-1C1A-E226-95BB-BB45914CBE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64EAD2A-B9BA-1E3B-7044-D0D09CEC51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647E92-62A1-E623-D60F-BDBEA75581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9C249-8867-45F9-ACCC-C61DBE426F61}" type="datetimeFigureOut">
              <a:rPr lang="en-US" smtClean="0"/>
              <a:t>1/28/2024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89642E-1842-CCF1-05A7-EF2E95586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49510F-9881-7A73-BFB5-3FBAFB4BD6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1D6B5-E942-4B0A-8FF0-599C8C382B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3392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48EB5-C9F5-B69B-D23B-3FC941E04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9733397-2CF3-C7A7-FE85-D59117DDAD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0C359C-914C-E59A-AEBD-864DA58E1D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9C249-8867-45F9-ACCC-C61DBE426F61}" type="datetimeFigureOut">
              <a:rPr lang="en-US" smtClean="0"/>
              <a:t>1/28/2024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82A5EB-B498-7F3F-D840-9FC89EDE69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5AB99F-82E7-D038-027B-F174790244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1D6B5-E942-4B0A-8FF0-599C8C382B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9859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8070755-C2EA-C529-D435-8945BD889C1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E8897CE-2DE6-A359-0281-3489996E16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4BE6AD-588E-9008-FA32-9D1523B16C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9C249-8867-45F9-ACCC-C61DBE426F61}" type="datetimeFigureOut">
              <a:rPr lang="en-US" smtClean="0"/>
              <a:t>1/28/2024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69DD97-A69B-E430-4468-0ED419A406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891573-A161-9649-29F3-1E73125E88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1D6B5-E942-4B0A-8FF0-599C8C382B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3896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8ECA88-BCF5-0BDB-039D-9B85B8477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BBEDDE-A574-EC40-5D5E-883E76EEB1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F470B3-898A-85F2-3ECB-A6755EA424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9C249-8867-45F9-ACCC-C61DBE426F61}" type="datetimeFigureOut">
              <a:rPr lang="en-US" smtClean="0"/>
              <a:t>1/28/2024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853835-684E-7919-881F-021955740F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A51ACE-61DD-6B8E-43AF-6B5C09C16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1D6B5-E942-4B0A-8FF0-599C8C382B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284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28F63-E23A-273A-EA34-F13219A575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1AB2C9-9EC9-1802-7AF0-89EE7EBA40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CD77F9-9350-73FE-C4A6-A3FEAFCD13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9C249-8867-45F9-ACCC-C61DBE426F61}" type="datetimeFigureOut">
              <a:rPr lang="en-US" smtClean="0"/>
              <a:t>1/28/2024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8E8B9D-6556-4AAB-0D4F-ECABACC92F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1D0930-0094-82E3-A117-F885E76041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1D6B5-E942-4B0A-8FF0-599C8C382B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80949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076891-B669-B41B-D3B1-143DADF22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4E1929-4DAF-CB28-8E5F-386BF4DCF1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D1B68B-59ED-0938-26FB-F177AACE70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DF1C8F-C5F5-3D88-1683-B17676CC03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9C249-8867-45F9-ACCC-C61DBE426F61}" type="datetimeFigureOut">
              <a:rPr lang="en-US" smtClean="0"/>
              <a:t>1/28/2024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AA7C50-E669-B17B-C872-E406BD9421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60E917-39CA-C82A-91D7-8792A90341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1D6B5-E942-4B0A-8FF0-599C8C382B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4259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2BFA1-3519-B83E-8B7D-11EA26BE3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4A8470-8B4E-0317-7EB9-8F8CE7E8B7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F9F7E3-3F49-0043-B28A-144D9A3906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3E13906-9226-61E1-7C04-238ED96D0A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1B98F68-286D-3BF3-2CF4-0763A47281D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2C240B5-ECA4-911F-85F2-A648D6D664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9C249-8867-45F9-ACCC-C61DBE426F61}" type="datetimeFigureOut">
              <a:rPr lang="en-US" smtClean="0"/>
              <a:t>1/28/2024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F621FD0-2F8B-49EE-1ABF-7F8C638221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44D6B56-5E42-3ADB-95D0-B40B4890D3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1D6B5-E942-4B0A-8FF0-599C8C382B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4660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1FE7E3-0D6A-996C-5F41-DD5D3E266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13F25D3-FCA6-7315-A46B-98985A3A90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9C249-8867-45F9-ACCC-C61DBE426F61}" type="datetimeFigureOut">
              <a:rPr lang="en-US" smtClean="0"/>
              <a:t>1/28/2024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A2EB48-0D95-CD34-C082-3299FEB2B0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42483D-186A-8B38-0671-DD1D2E6831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1D6B5-E942-4B0A-8FF0-599C8C382B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7840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C3A8B86-2735-BF37-B826-A776598E7D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9C249-8867-45F9-ACCC-C61DBE426F61}" type="datetimeFigureOut">
              <a:rPr lang="en-US" smtClean="0"/>
              <a:t>1/28/2024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B528575-7260-01DD-E5DB-BB5E383DC5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64CF5C-1EC0-A192-C0EC-7723AD1B2D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1D6B5-E942-4B0A-8FF0-599C8C382B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3787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83962-A4CD-A24C-8B39-8F3FBC895F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3B1A8E-35B5-5D9F-49ED-6D0D9F998E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C05263-7685-1D6E-9770-6041828986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6D8C5E-A228-CA8F-2AFC-149EC270EF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9C249-8867-45F9-ACCC-C61DBE426F61}" type="datetimeFigureOut">
              <a:rPr lang="en-US" smtClean="0"/>
              <a:t>1/28/2024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4D6EF6-AC4E-2D73-4D4D-466CFFC9D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43AAAB-A398-AEAB-E5EB-752C03C57E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1D6B5-E942-4B0A-8FF0-599C8C382B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6740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433E7A-BAEE-9E2C-221F-1E900ECC0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3EBF97B-61B3-84F4-7A26-E5EED5EEA76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358134-E3E5-152C-ECAF-73D0006474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ED4249-500A-75EC-2511-920A864362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9C249-8867-45F9-ACCC-C61DBE426F61}" type="datetimeFigureOut">
              <a:rPr lang="en-US" smtClean="0"/>
              <a:t>1/28/2024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45577E-0416-490F-90EE-34086BFA6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6E9FDA-2557-26C4-3548-C6663F7B22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1D6B5-E942-4B0A-8FF0-599C8C382B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3202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413218D-A82D-010F-BE3D-28E31BDFDF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D3D740-7E66-A15B-BFB2-0311AF11FB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9C4D2A-5608-4484-F3B9-C3ED310C5E5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D9C249-8867-45F9-ACCC-C61DBE426F61}" type="datetimeFigureOut">
              <a:rPr lang="en-US" smtClean="0"/>
              <a:t>1/28/2024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0C4C62-960E-F3CE-7D8A-B0B8B20735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0ACC82-1CBC-ABCF-B32C-2EB6F6B52B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A1D6B5-E942-4B0A-8FF0-599C8C382B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0088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>
            <a:extLst>
              <a:ext uri="{FF2B5EF4-FFF2-40B4-BE49-F238E27FC236}">
                <a16:creationId xmlns:a16="http://schemas.microsoft.com/office/drawing/2014/main" id="{5133B060-B6D6-7F03-5AC4-69880D774A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43" b="3407"/>
          <a:stretch/>
        </p:blipFill>
        <p:spPr bwMode="auto">
          <a:xfrm>
            <a:off x="3529013" y="1634591"/>
            <a:ext cx="5133975" cy="3787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1142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02" name="Picture 10">
            <a:extLst>
              <a:ext uri="{FF2B5EF4-FFF2-40B4-BE49-F238E27FC236}">
                <a16:creationId xmlns:a16="http://schemas.microsoft.com/office/drawing/2014/main" id="{7E971F85-F162-BA2E-2EBB-BB9843C1DE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3812" y="3755332"/>
            <a:ext cx="4524375" cy="252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4" name="Picture 12">
            <a:extLst>
              <a:ext uri="{FF2B5EF4-FFF2-40B4-BE49-F238E27FC236}">
                <a16:creationId xmlns:a16="http://schemas.microsoft.com/office/drawing/2014/main" id="{302E1912-6B57-D58F-8A12-B11435787D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332" y="151881"/>
            <a:ext cx="11877333" cy="357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09615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30" name="Picture 14">
            <a:extLst>
              <a:ext uri="{FF2B5EF4-FFF2-40B4-BE49-F238E27FC236}">
                <a16:creationId xmlns:a16="http://schemas.microsoft.com/office/drawing/2014/main" id="{B2E02166-AB02-BB47-E5A5-D9CD6EAE42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3811" y="3970641"/>
            <a:ext cx="4524375" cy="252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32" name="Picture 16">
            <a:extLst>
              <a:ext uri="{FF2B5EF4-FFF2-40B4-BE49-F238E27FC236}">
                <a16:creationId xmlns:a16="http://schemas.microsoft.com/office/drawing/2014/main" id="{D44BDBF5-ADAA-3081-8CE6-4E7312CF8E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966" y="371326"/>
            <a:ext cx="11860063" cy="357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86743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2" name="Picture 12">
            <a:extLst>
              <a:ext uri="{FF2B5EF4-FFF2-40B4-BE49-F238E27FC236}">
                <a16:creationId xmlns:a16="http://schemas.microsoft.com/office/drawing/2014/main" id="{4DEE9B57-9A49-FC27-B736-0C5413A86A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3812" y="3865815"/>
            <a:ext cx="4524375" cy="252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4" name="Picture 14">
            <a:extLst>
              <a:ext uri="{FF2B5EF4-FFF2-40B4-BE49-F238E27FC236}">
                <a16:creationId xmlns:a16="http://schemas.microsoft.com/office/drawing/2014/main" id="{99463D64-0F04-47CB-E895-7AE58A84E6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555" y="263736"/>
            <a:ext cx="11816888" cy="357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8271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74" name="Picture 10">
            <a:extLst>
              <a:ext uri="{FF2B5EF4-FFF2-40B4-BE49-F238E27FC236}">
                <a16:creationId xmlns:a16="http://schemas.microsoft.com/office/drawing/2014/main" id="{39A692EB-DBE3-B669-67FC-9FB8725AEC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0962" y="4232762"/>
            <a:ext cx="4410075" cy="252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6" name="Picture 12">
            <a:extLst>
              <a:ext uri="{FF2B5EF4-FFF2-40B4-BE49-F238E27FC236}">
                <a16:creationId xmlns:a16="http://schemas.microsoft.com/office/drawing/2014/main" id="{B111AA7E-F157-BF28-B11B-DD8157B6CB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015" y="629311"/>
            <a:ext cx="11885968" cy="357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77772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8" name="Picture 10">
            <a:extLst>
              <a:ext uri="{FF2B5EF4-FFF2-40B4-BE49-F238E27FC236}">
                <a16:creationId xmlns:a16="http://schemas.microsoft.com/office/drawing/2014/main" id="{9552ACCC-71B3-DCAD-7F0D-D87040BD9F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3812" y="4069042"/>
            <a:ext cx="4524375" cy="252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00" name="Picture 12">
            <a:extLst>
              <a:ext uri="{FF2B5EF4-FFF2-40B4-BE49-F238E27FC236}">
                <a16:creationId xmlns:a16="http://schemas.microsoft.com/office/drawing/2014/main" id="{4F6C7FDF-F335-EEB2-9172-43FC0AA839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332" y="465591"/>
            <a:ext cx="11877333" cy="357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61864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24" name="Picture 12">
            <a:extLst>
              <a:ext uri="{FF2B5EF4-FFF2-40B4-BE49-F238E27FC236}">
                <a16:creationId xmlns:a16="http://schemas.microsoft.com/office/drawing/2014/main" id="{C1B33F09-BE38-908A-E124-9C62BED389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3811" y="3823774"/>
            <a:ext cx="4524375" cy="252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6" name="Picture 14">
            <a:extLst>
              <a:ext uri="{FF2B5EF4-FFF2-40B4-BE49-F238E27FC236}">
                <a16:creationId xmlns:a16="http://schemas.microsoft.com/office/drawing/2014/main" id="{962FCA4A-4221-8F8C-CD8F-D02DC4587B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807" y="213442"/>
            <a:ext cx="11864381" cy="357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87589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46" name="Picture 10">
            <a:extLst>
              <a:ext uri="{FF2B5EF4-FFF2-40B4-BE49-F238E27FC236}">
                <a16:creationId xmlns:a16="http://schemas.microsoft.com/office/drawing/2014/main" id="{32931EAB-C479-F888-2DE8-7AE7FC5910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0961" y="3907059"/>
            <a:ext cx="4410075" cy="252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8" name="Picture 12">
            <a:extLst>
              <a:ext uri="{FF2B5EF4-FFF2-40B4-BE49-F238E27FC236}">
                <a16:creationId xmlns:a16="http://schemas.microsoft.com/office/drawing/2014/main" id="{6A1326A5-5CAA-C264-1B7F-2DE8699483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331" y="305436"/>
            <a:ext cx="11877333" cy="357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70757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70" name="Picture 10">
            <a:extLst>
              <a:ext uri="{FF2B5EF4-FFF2-40B4-BE49-F238E27FC236}">
                <a16:creationId xmlns:a16="http://schemas.microsoft.com/office/drawing/2014/main" id="{EF5CC811-8324-40D8-86AC-D3D6D70D77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3811" y="3970641"/>
            <a:ext cx="4524375" cy="252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2" name="Picture 12">
            <a:extLst>
              <a:ext uri="{FF2B5EF4-FFF2-40B4-BE49-F238E27FC236}">
                <a16:creationId xmlns:a16="http://schemas.microsoft.com/office/drawing/2014/main" id="{DC9C580C-40A9-A527-DEB4-8C2B95ABA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966" y="363234"/>
            <a:ext cx="11860063" cy="357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04245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94" name="Picture 10">
            <a:extLst>
              <a:ext uri="{FF2B5EF4-FFF2-40B4-BE49-F238E27FC236}">
                <a16:creationId xmlns:a16="http://schemas.microsoft.com/office/drawing/2014/main" id="{834BBF69-2043-C352-704F-A52BE80A61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3812" y="3896072"/>
            <a:ext cx="4524375" cy="252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6" name="Picture 12">
            <a:extLst>
              <a:ext uri="{FF2B5EF4-FFF2-40B4-BE49-F238E27FC236}">
                <a16:creationId xmlns:a16="http://schemas.microsoft.com/office/drawing/2014/main" id="{376CD59B-F147-960E-342E-14A63832B4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380" y="284529"/>
            <a:ext cx="11903238" cy="357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87200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8" name="Picture 10">
            <a:extLst>
              <a:ext uri="{FF2B5EF4-FFF2-40B4-BE49-F238E27FC236}">
                <a16:creationId xmlns:a16="http://schemas.microsoft.com/office/drawing/2014/main" id="{DF50BF20-4C26-4E21-4622-2D587868A3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3811" y="3973816"/>
            <a:ext cx="4524375" cy="252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20" name="Picture 12">
            <a:extLst>
              <a:ext uri="{FF2B5EF4-FFF2-40B4-BE49-F238E27FC236}">
                <a16:creationId xmlns:a16="http://schemas.microsoft.com/office/drawing/2014/main" id="{C8D8445D-E096-2531-1BA7-C4B0128C9E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331" y="370365"/>
            <a:ext cx="11877333" cy="357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16332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8" name="Picture 10">
            <a:extLst>
              <a:ext uri="{FF2B5EF4-FFF2-40B4-BE49-F238E27FC236}">
                <a16:creationId xmlns:a16="http://schemas.microsoft.com/office/drawing/2014/main" id="{5F92CE37-BD4E-ABDF-F3C4-1F03DB3EF4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2" y="2100266"/>
            <a:ext cx="3301587" cy="2302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8375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42" name="Picture 10">
            <a:extLst>
              <a:ext uri="{FF2B5EF4-FFF2-40B4-BE49-F238E27FC236}">
                <a16:creationId xmlns:a16="http://schemas.microsoft.com/office/drawing/2014/main" id="{AA10EC7B-535A-2A19-DB77-1EB5273101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2386" y="4049975"/>
            <a:ext cx="4467225" cy="252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44" name="Picture 12">
            <a:extLst>
              <a:ext uri="{FF2B5EF4-FFF2-40B4-BE49-F238E27FC236}">
                <a16:creationId xmlns:a16="http://schemas.microsoft.com/office/drawing/2014/main" id="{CC875FDB-8BCC-BA99-2575-E9CBDCCA75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442" y="446524"/>
            <a:ext cx="11847111" cy="357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07823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64" name="Picture 8">
            <a:extLst>
              <a:ext uri="{FF2B5EF4-FFF2-40B4-BE49-F238E27FC236}">
                <a16:creationId xmlns:a16="http://schemas.microsoft.com/office/drawing/2014/main" id="{A52AEC87-291B-5B78-7677-4B17BCAEC1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54" y="1090556"/>
            <a:ext cx="11877333" cy="357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38287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B862CAE-183E-3DF1-5347-BF46374BC251}"/>
              </a:ext>
            </a:extLst>
          </p:cNvPr>
          <p:cNvSpPr txBox="1"/>
          <p:nvPr/>
        </p:nvSpPr>
        <p:spPr>
          <a:xfrm>
            <a:off x="2823882" y="2859741"/>
            <a:ext cx="65612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Supplementary Figures and Tables</a:t>
            </a:r>
          </a:p>
        </p:txBody>
      </p:sp>
    </p:spTree>
    <p:extLst>
      <p:ext uri="{BB962C8B-B14F-4D97-AF65-F5344CB8AC3E}">
        <p14:creationId xmlns:p14="http://schemas.microsoft.com/office/powerpoint/2010/main" val="35557547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6" name="Picture 26">
            <a:extLst>
              <a:ext uri="{FF2B5EF4-FFF2-40B4-BE49-F238E27FC236}">
                <a16:creationId xmlns:a16="http://schemas.microsoft.com/office/drawing/2014/main" id="{2BAEC2EA-9A59-751A-2AE2-67127556F9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52" r="14015"/>
          <a:stretch/>
        </p:blipFill>
        <p:spPr bwMode="auto">
          <a:xfrm>
            <a:off x="9495129" y="3657338"/>
            <a:ext cx="3527939" cy="4638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4" name="Picture 24">
            <a:extLst>
              <a:ext uri="{FF2B5EF4-FFF2-40B4-BE49-F238E27FC236}">
                <a16:creationId xmlns:a16="http://schemas.microsoft.com/office/drawing/2014/main" id="{8629F158-76BF-87C2-C7A7-1038D5D40B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52" r="14015"/>
          <a:stretch/>
        </p:blipFill>
        <p:spPr bwMode="auto">
          <a:xfrm>
            <a:off x="5991278" y="3657338"/>
            <a:ext cx="3527939" cy="4638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2" name="Picture 22">
            <a:extLst>
              <a:ext uri="{FF2B5EF4-FFF2-40B4-BE49-F238E27FC236}">
                <a16:creationId xmlns:a16="http://schemas.microsoft.com/office/drawing/2014/main" id="{856A6B27-7CCF-7CCD-ECE4-FD497E0652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014"/>
          <a:stretch/>
        </p:blipFill>
        <p:spPr bwMode="auto">
          <a:xfrm>
            <a:off x="1112342" y="3657823"/>
            <a:ext cx="4905901" cy="4638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0" name="Picture 20">
            <a:extLst>
              <a:ext uri="{FF2B5EF4-FFF2-40B4-BE49-F238E27FC236}">
                <a16:creationId xmlns:a16="http://schemas.microsoft.com/office/drawing/2014/main" id="{453667D4-8388-6F5E-0FB9-0F2CC3BD5E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52" r="13857" b="29501"/>
          <a:stretch/>
        </p:blipFill>
        <p:spPr bwMode="auto">
          <a:xfrm>
            <a:off x="9503293" y="158293"/>
            <a:ext cx="3536906" cy="3270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98" name="Picture 18">
            <a:extLst>
              <a:ext uri="{FF2B5EF4-FFF2-40B4-BE49-F238E27FC236}">
                <a16:creationId xmlns:a16="http://schemas.microsoft.com/office/drawing/2014/main" id="{7E255741-0B05-638D-754C-0AB6EF0E94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71" r="14237" b="29501"/>
          <a:stretch/>
        </p:blipFill>
        <p:spPr bwMode="auto">
          <a:xfrm>
            <a:off x="5974950" y="158778"/>
            <a:ext cx="3536905" cy="3270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96" name="Picture 16">
            <a:extLst>
              <a:ext uri="{FF2B5EF4-FFF2-40B4-BE49-F238E27FC236}">
                <a16:creationId xmlns:a16="http://schemas.microsoft.com/office/drawing/2014/main" id="{6C18C54B-043E-5A9F-02AE-E85D297749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801" b="29501"/>
          <a:stretch/>
        </p:blipFill>
        <p:spPr bwMode="auto">
          <a:xfrm>
            <a:off x="1112342" y="158779"/>
            <a:ext cx="4918075" cy="3270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65A830B-57AA-F011-DF5F-AEE2B22E022D}"/>
              </a:ext>
            </a:extLst>
          </p:cNvPr>
          <p:cNvSpPr txBox="1"/>
          <p:nvPr/>
        </p:nvSpPr>
        <p:spPr>
          <a:xfrm>
            <a:off x="3912421" y="-10498"/>
            <a:ext cx="8701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Monday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24B9A2E-74EF-77A5-5240-FD77ECE3592A}"/>
              </a:ext>
            </a:extLst>
          </p:cNvPr>
          <p:cNvSpPr txBox="1"/>
          <p:nvPr/>
        </p:nvSpPr>
        <p:spPr>
          <a:xfrm>
            <a:off x="7436164" y="-10498"/>
            <a:ext cx="8558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Tuesday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672D264-E8F4-83F1-272B-23867EFE7040}"/>
              </a:ext>
            </a:extLst>
          </p:cNvPr>
          <p:cNvSpPr txBox="1"/>
          <p:nvPr/>
        </p:nvSpPr>
        <p:spPr>
          <a:xfrm>
            <a:off x="10899044" y="-10498"/>
            <a:ext cx="11544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Wednesday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7E29998-2AE7-6787-24AE-D230FCE5E77D}"/>
              </a:ext>
            </a:extLst>
          </p:cNvPr>
          <p:cNvSpPr txBox="1"/>
          <p:nvPr/>
        </p:nvSpPr>
        <p:spPr>
          <a:xfrm>
            <a:off x="3876514" y="3488547"/>
            <a:ext cx="9419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Thursday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A332297-4E4F-1CE0-1381-B8ED087D14F4}"/>
              </a:ext>
            </a:extLst>
          </p:cNvPr>
          <p:cNvSpPr txBox="1"/>
          <p:nvPr/>
        </p:nvSpPr>
        <p:spPr>
          <a:xfrm>
            <a:off x="7517981" y="3488547"/>
            <a:ext cx="6922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Friday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A890F85-866F-8899-1048-985F8A3F4ED6}"/>
              </a:ext>
            </a:extLst>
          </p:cNvPr>
          <p:cNvSpPr txBox="1"/>
          <p:nvPr/>
        </p:nvSpPr>
        <p:spPr>
          <a:xfrm>
            <a:off x="11018692" y="3488547"/>
            <a:ext cx="9151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Saturday</a:t>
            </a:r>
          </a:p>
        </p:txBody>
      </p:sp>
    </p:spTree>
    <p:extLst>
      <p:ext uri="{BB962C8B-B14F-4D97-AF65-F5344CB8AC3E}">
        <p14:creationId xmlns:p14="http://schemas.microsoft.com/office/powerpoint/2010/main" val="34546332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1B497DEE-5B84-EFA3-F16A-57DC44236C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309" b="41581"/>
          <a:stretch/>
        </p:blipFill>
        <p:spPr bwMode="auto">
          <a:xfrm>
            <a:off x="11013577" y="1760881"/>
            <a:ext cx="587890" cy="248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58BC66E-AC94-634F-F946-75A0063E6E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3443" y="0"/>
            <a:ext cx="98251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5191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8" name="Picture 4">
            <a:extLst>
              <a:ext uri="{FF2B5EF4-FFF2-40B4-BE49-F238E27FC236}">
                <a16:creationId xmlns:a16="http://schemas.microsoft.com/office/drawing/2014/main" id="{24E7400D-430D-F236-4630-102D0357C0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39704"/>
            <a:ext cx="12192000" cy="3673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47383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4" name="Picture 6">
            <a:extLst>
              <a:ext uri="{FF2B5EF4-FFF2-40B4-BE49-F238E27FC236}">
                <a16:creationId xmlns:a16="http://schemas.microsoft.com/office/drawing/2014/main" id="{966D7AE3-C833-733E-CC0A-81C7D55821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92263"/>
            <a:ext cx="12192000" cy="3673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08335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6" name="Picture 4">
            <a:extLst>
              <a:ext uri="{FF2B5EF4-FFF2-40B4-BE49-F238E27FC236}">
                <a16:creationId xmlns:a16="http://schemas.microsoft.com/office/drawing/2014/main" id="{F5FF829C-1808-6ED2-B2F8-18FA992857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85913"/>
            <a:ext cx="12192000" cy="3686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34357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56" name="Picture 24">
            <a:extLst>
              <a:ext uri="{FF2B5EF4-FFF2-40B4-BE49-F238E27FC236}">
                <a16:creationId xmlns:a16="http://schemas.microsoft.com/office/drawing/2014/main" id="{3F1C8272-6BA4-C16E-0DD9-2CF9C9F804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66" r="12498"/>
          <a:stretch/>
        </p:blipFill>
        <p:spPr bwMode="auto">
          <a:xfrm>
            <a:off x="9594897" y="3657824"/>
            <a:ext cx="3486238" cy="579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54" name="Picture 22">
            <a:extLst>
              <a:ext uri="{FF2B5EF4-FFF2-40B4-BE49-F238E27FC236}">
                <a16:creationId xmlns:a16="http://schemas.microsoft.com/office/drawing/2014/main" id="{7A75F9F9-6BA4-4F76-C412-A04A61F12C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78" r="10551"/>
          <a:stretch/>
        </p:blipFill>
        <p:spPr bwMode="auto">
          <a:xfrm>
            <a:off x="6069531" y="3657824"/>
            <a:ext cx="3544926" cy="579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52" name="Picture 20">
            <a:extLst>
              <a:ext uri="{FF2B5EF4-FFF2-40B4-BE49-F238E27FC236}">
                <a16:creationId xmlns:a16="http://schemas.microsoft.com/office/drawing/2014/main" id="{62F0E455-0456-689D-FC45-DF2A935445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042"/>
          <a:stretch/>
        </p:blipFill>
        <p:spPr bwMode="auto">
          <a:xfrm>
            <a:off x="27179" y="3657824"/>
            <a:ext cx="6032961" cy="579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50" name="Picture 18">
            <a:extLst>
              <a:ext uri="{FF2B5EF4-FFF2-40B4-BE49-F238E27FC236}">
                <a16:creationId xmlns:a16="http://schemas.microsoft.com/office/drawing/2014/main" id="{9629D1A6-135E-D5EC-AA39-9B1E23EE67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46" r="10683" b="43126"/>
          <a:stretch/>
        </p:blipFill>
        <p:spPr bwMode="auto">
          <a:xfrm>
            <a:off x="9594897" y="158883"/>
            <a:ext cx="3544927" cy="3293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48" name="Picture 16">
            <a:extLst>
              <a:ext uri="{FF2B5EF4-FFF2-40B4-BE49-F238E27FC236}">
                <a16:creationId xmlns:a16="http://schemas.microsoft.com/office/drawing/2014/main" id="{6B7596A6-882A-A8C5-63CC-200E9702ED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10" r="10419" b="43126"/>
          <a:stretch/>
        </p:blipFill>
        <p:spPr bwMode="auto">
          <a:xfrm>
            <a:off x="6094778" y="158964"/>
            <a:ext cx="3544926" cy="3293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46" name="Picture 14">
            <a:extLst>
              <a:ext uri="{FF2B5EF4-FFF2-40B4-BE49-F238E27FC236}">
                <a16:creationId xmlns:a16="http://schemas.microsoft.com/office/drawing/2014/main" id="{2E1DD3C5-122E-C07B-9411-37C79488F4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042" b="43126"/>
          <a:stretch/>
        </p:blipFill>
        <p:spPr bwMode="auto">
          <a:xfrm>
            <a:off x="37830" y="158779"/>
            <a:ext cx="6032961" cy="3293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03A798E-DF32-9D92-EF62-63C4416C2E4E}"/>
              </a:ext>
            </a:extLst>
          </p:cNvPr>
          <p:cNvSpPr txBox="1"/>
          <p:nvPr/>
        </p:nvSpPr>
        <p:spPr>
          <a:xfrm>
            <a:off x="3912421" y="-10498"/>
            <a:ext cx="8701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Monday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87CF2EB-A55F-A763-306B-BF811D09DDF8}"/>
              </a:ext>
            </a:extLst>
          </p:cNvPr>
          <p:cNvSpPr txBox="1"/>
          <p:nvPr/>
        </p:nvSpPr>
        <p:spPr>
          <a:xfrm>
            <a:off x="7436164" y="-10498"/>
            <a:ext cx="8558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Tuesday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B20D04E-AFB7-E564-9E09-A5A70DD32375}"/>
              </a:ext>
            </a:extLst>
          </p:cNvPr>
          <p:cNvSpPr txBox="1"/>
          <p:nvPr/>
        </p:nvSpPr>
        <p:spPr>
          <a:xfrm>
            <a:off x="10899044" y="-10498"/>
            <a:ext cx="11544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Wednesday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E32A502-EEC3-0007-2987-A465D6BBCCCA}"/>
              </a:ext>
            </a:extLst>
          </p:cNvPr>
          <p:cNvSpPr txBox="1"/>
          <p:nvPr/>
        </p:nvSpPr>
        <p:spPr>
          <a:xfrm>
            <a:off x="3876514" y="3488547"/>
            <a:ext cx="9419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Thursday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0EB1E10-50B7-AFD0-3C6B-51CD22B90659}"/>
              </a:ext>
            </a:extLst>
          </p:cNvPr>
          <p:cNvSpPr txBox="1"/>
          <p:nvPr/>
        </p:nvSpPr>
        <p:spPr>
          <a:xfrm>
            <a:off x="7517981" y="3488547"/>
            <a:ext cx="6922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Friday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F89275B-6606-8F10-44FF-95528AD18CD7}"/>
              </a:ext>
            </a:extLst>
          </p:cNvPr>
          <p:cNvSpPr txBox="1"/>
          <p:nvPr/>
        </p:nvSpPr>
        <p:spPr>
          <a:xfrm>
            <a:off x="11018692" y="3488547"/>
            <a:ext cx="9151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Saturday</a:t>
            </a:r>
          </a:p>
        </p:txBody>
      </p:sp>
    </p:spTree>
    <p:extLst>
      <p:ext uri="{BB962C8B-B14F-4D97-AF65-F5344CB8AC3E}">
        <p14:creationId xmlns:p14="http://schemas.microsoft.com/office/powerpoint/2010/main" val="19439240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F49749F-E74D-0106-58F5-A602C6079B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3714471"/>
              </p:ext>
            </p:extLst>
          </p:nvPr>
        </p:nvGraphicFramePr>
        <p:xfrm>
          <a:off x="388418" y="75854"/>
          <a:ext cx="11361217" cy="65836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050641">
                  <a:extLst>
                    <a:ext uri="{9D8B030D-6E8A-4147-A177-3AD203B41FA5}">
                      <a16:colId xmlns:a16="http://schemas.microsoft.com/office/drawing/2014/main" val="2044757986"/>
                    </a:ext>
                  </a:extLst>
                </a:gridCol>
                <a:gridCol w="1587594">
                  <a:extLst>
                    <a:ext uri="{9D8B030D-6E8A-4147-A177-3AD203B41FA5}">
                      <a16:colId xmlns:a16="http://schemas.microsoft.com/office/drawing/2014/main" val="66421159"/>
                    </a:ext>
                  </a:extLst>
                </a:gridCol>
                <a:gridCol w="1000515">
                  <a:extLst>
                    <a:ext uri="{9D8B030D-6E8A-4147-A177-3AD203B41FA5}">
                      <a16:colId xmlns:a16="http://schemas.microsoft.com/office/drawing/2014/main" val="4234862814"/>
                    </a:ext>
                  </a:extLst>
                </a:gridCol>
                <a:gridCol w="6722467">
                  <a:extLst>
                    <a:ext uri="{9D8B030D-6E8A-4147-A177-3AD203B41FA5}">
                      <a16:colId xmlns:a16="http://schemas.microsoft.com/office/drawing/2014/main" val="2360676083"/>
                    </a:ext>
                  </a:extLst>
                </a:gridCol>
              </a:tblGrid>
              <a:tr h="254773">
                <a:tc>
                  <a:txBody>
                    <a:bodyPr/>
                    <a:lstStyle/>
                    <a:p>
                      <a:r>
                        <a:rPr lang="en-US" sz="1200" dirty="0"/>
                        <a:t>Puzzle 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Class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Source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Notes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2686356"/>
                  </a:ext>
                </a:extLst>
              </a:tr>
              <a:tr h="254773">
                <a:tc>
                  <a:txBody>
                    <a:bodyPr/>
                    <a:lstStyle/>
                    <a:p>
                      <a:r>
                        <a:rPr lang="en-US" sz="1200" dirty="0"/>
                        <a:t>Answer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Grid 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XWord Info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XWord Info calls answers “words”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9826746"/>
                  </a:ext>
                </a:extLst>
              </a:tr>
              <a:tr h="254773">
                <a:tc>
                  <a:txBody>
                    <a:bodyPr/>
                    <a:lstStyle/>
                    <a:p>
                      <a:r>
                        <a:rPr lang="en-US" sz="1200" dirty="0"/>
                        <a:t>Average Answer Length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Grid 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XWord Info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XWord Info calls answers “words”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6353890"/>
                  </a:ext>
                </a:extLst>
              </a:tr>
              <a:tr h="254773">
                <a:tc>
                  <a:txBody>
                    <a:bodyPr/>
                    <a:lstStyle/>
                    <a:p>
                      <a:r>
                        <a:rPr lang="en-US" sz="1200" dirty="0"/>
                        <a:t>Blocks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Grid 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XWord Info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Blocks = black squares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8267297"/>
                  </a:ext>
                </a:extLst>
              </a:tr>
              <a:tr h="254773">
                <a:tc>
                  <a:txBody>
                    <a:bodyPr/>
                    <a:lstStyle/>
                    <a:p>
                      <a:r>
                        <a:rPr lang="en-US" sz="1200" dirty="0"/>
                        <a:t>Cheater Square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Grid 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XWord Info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Blocks than can be removed without affecting the overall word count of the grid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5633319"/>
                  </a:ext>
                </a:extLst>
              </a:tr>
              <a:tr h="254773">
                <a:tc>
                  <a:txBody>
                    <a:bodyPr/>
                    <a:lstStyle/>
                    <a:p>
                      <a:r>
                        <a:rPr lang="en-US" sz="1200" dirty="0"/>
                        <a:t>Circle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Grid 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XWord Info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Mostly seen in early week and Sunday puzzles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5485570"/>
                  </a:ext>
                </a:extLst>
              </a:tr>
              <a:tr h="254773">
                <a:tc>
                  <a:txBody>
                    <a:bodyPr/>
                    <a:lstStyle/>
                    <a:p>
                      <a:r>
                        <a:rPr lang="en-US" sz="1200" dirty="0"/>
                        <a:t>Cross Reference Clues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Clue 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XWord Info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Clue that refers to another clue (ex. “See 48-Down”)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7954883"/>
                  </a:ext>
                </a:extLst>
              </a:tr>
              <a:tr h="254773">
                <a:tc>
                  <a:txBody>
                    <a:bodyPr/>
                    <a:lstStyle/>
                    <a:p>
                      <a:r>
                        <a:rPr lang="en-US" sz="1200" dirty="0"/>
                        <a:t>Duplicate Clues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Clue 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XWord Info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When the same clue verbiage is used for more than one answer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5886693"/>
                  </a:ext>
                </a:extLst>
              </a:tr>
              <a:tr h="254773">
                <a:tc>
                  <a:txBody>
                    <a:bodyPr/>
                    <a:lstStyle/>
                    <a:p>
                      <a:r>
                        <a:rPr lang="en-US" sz="1200" dirty="0"/>
                        <a:t>Fill-in-the-Blank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Clue/Answer 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XWord Info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2239643"/>
                  </a:ext>
                </a:extLst>
              </a:tr>
              <a:tr h="254773">
                <a:tc>
                  <a:txBody>
                    <a:bodyPr/>
                    <a:lstStyle/>
                    <a:p>
                      <a:r>
                        <a:rPr lang="en-US" sz="1200" dirty="0"/>
                        <a:t>Freshness Factor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Answer 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XWord Info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Assigns an overall rarity score to a puzzle’s answers, using both pre-Shortz and Shortz puzzles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476869"/>
                  </a:ext>
                </a:extLst>
              </a:tr>
              <a:tr h="254773">
                <a:tc>
                  <a:txBody>
                    <a:bodyPr/>
                    <a:lstStyle/>
                    <a:p>
                      <a:r>
                        <a:rPr lang="en-US" sz="1200" dirty="0"/>
                        <a:t>Open Squares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Grid 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XWord Info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Counts all white squares that are non-adjacent to black squares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1009149"/>
                  </a:ext>
                </a:extLst>
              </a:tr>
              <a:tr h="254773">
                <a:tc>
                  <a:txBody>
                    <a:bodyPr/>
                    <a:lstStyle/>
                    <a:p>
                      <a:r>
                        <a:rPr lang="en-US" sz="1200" dirty="0"/>
                        <a:t>Overall Freshness %ile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Answer 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XWord Info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Assigns percentile across all puzzles from all days for Freshness Factor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9257959"/>
                  </a:ext>
                </a:extLst>
              </a:tr>
              <a:tr h="254773">
                <a:tc>
                  <a:txBody>
                    <a:bodyPr/>
                    <a:lstStyle/>
                    <a:p>
                      <a:r>
                        <a:rPr lang="en-US" sz="1200" dirty="0"/>
                        <a:t>Rebus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Grid/Answer 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XWord Info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Counts number of squares where more than one letter, number or symbol is required for a solve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9288133"/>
                  </a:ext>
                </a:extLst>
              </a:tr>
              <a:tr h="254773">
                <a:tc>
                  <a:txBody>
                    <a:bodyPr/>
                    <a:lstStyle/>
                    <a:p>
                      <a:r>
                        <a:rPr lang="en-US" sz="1200" dirty="0"/>
                        <a:t>Rebus Unique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Grid/Answer 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XWord Info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Same as above, but only counts squares with unique rebus content in the given puzzle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1747695"/>
                  </a:ext>
                </a:extLst>
              </a:tr>
              <a:tr h="254773">
                <a:tc>
                  <a:txBody>
                    <a:bodyPr/>
                    <a:lstStyle/>
                    <a:p>
                      <a:r>
                        <a:rPr lang="en-US" sz="1200" dirty="0"/>
                        <a:t>Scrabble Average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Answer 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XWord Info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Treats each white square like a (non-blank) Scrabble tile and assigns per-square average point 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0176981"/>
                  </a:ext>
                </a:extLst>
              </a:tr>
              <a:tr h="254773">
                <a:tc>
                  <a:txBody>
                    <a:bodyPr/>
                    <a:lstStyle/>
                    <a:p>
                      <a:r>
                        <a:rPr lang="en-US" sz="1200" dirty="0"/>
                        <a:t>Scrabble Illegal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Answer 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XWord Info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Counts all answers that would not be playable based on the Official Scrabble Dictionary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3935770"/>
                  </a:ext>
                </a:extLst>
              </a:tr>
              <a:tr h="254773">
                <a:tc>
                  <a:txBody>
                    <a:bodyPr/>
                    <a:lstStyle/>
                    <a:p>
                      <a:r>
                        <a:rPr lang="en-US" sz="1200" dirty="0"/>
                        <a:t>Scrabble 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Answer 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XWord Info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Treats each white square like a (non-blank) Scrabble tile and assigns total point value for the puzzle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1084651"/>
                  </a:ext>
                </a:extLst>
              </a:tr>
              <a:tr h="254773">
                <a:tc>
                  <a:txBody>
                    <a:bodyPr/>
                    <a:lstStyle/>
                    <a:p>
                      <a:r>
                        <a:rPr lang="en-US" sz="1200" dirty="0"/>
                        <a:t>Shade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Grid 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XWord Info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Counts all shaded squares in the grid; mostly seen in early week and Sunday puzzles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9717147"/>
                  </a:ext>
                </a:extLst>
              </a:tr>
              <a:tr h="254773">
                <a:tc>
                  <a:txBody>
                    <a:bodyPr/>
                    <a:lstStyle/>
                    <a:p>
                      <a:r>
                        <a:rPr lang="en-US" sz="1200" dirty="0"/>
                        <a:t>Spans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Grid 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XWord Info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Counts # of row or columns with 0 black squares (15 or 21 answer length, depending on grid size)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3914024"/>
                  </a:ext>
                </a:extLst>
              </a:tr>
              <a:tr h="254773">
                <a:tc>
                  <a:txBody>
                    <a:bodyPr/>
                    <a:lstStyle/>
                    <a:p>
                      <a:r>
                        <a:rPr lang="en-US" sz="1200" dirty="0"/>
                        <a:t>Stacks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Grid 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XWord Info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Counts # of times two or more adjacent rows or columns have all white squares (mostly Fri or Sat)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1296258"/>
                  </a:ext>
                </a:extLst>
              </a:tr>
              <a:tr h="254773">
                <a:tc>
                  <a:txBody>
                    <a:bodyPr/>
                    <a:lstStyle/>
                    <a:p>
                      <a:r>
                        <a:rPr lang="en-US" sz="1200" dirty="0"/>
                        <a:t>Unique Answer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Answer 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XWord Info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Counts all answers not occurring in any other pre-Shortz or Shortz Era puzzle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6512264"/>
                  </a:ext>
                </a:extLst>
              </a:tr>
              <a:tr h="254773">
                <a:tc>
                  <a:txBody>
                    <a:bodyPr/>
                    <a:lstStyle/>
                    <a:p>
                      <a:r>
                        <a:rPr lang="en-US" sz="1200" dirty="0"/>
                        <a:t>Unused Letters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Answer 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XWord Info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Counts the number (out of 26) of letters not used in a puzzle (0= pangram)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1924327"/>
                  </a:ext>
                </a:extLst>
              </a:tr>
              <a:tr h="254773">
                <a:tc>
                  <a:txBody>
                    <a:bodyPr/>
                    <a:lstStyle/>
                    <a:p>
                      <a:r>
                        <a:rPr lang="en-US" sz="1200" dirty="0"/>
                        <a:t>Unusual Symmetry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Grid 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XWord Info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Assigns ‘1’ to all puzzles displaying other than normal rotational symmetry (e.g., L-R Mirror or Diagonal)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6217421"/>
                  </a:ext>
                </a:extLst>
              </a:tr>
              <a:tr h="254773">
                <a:tc>
                  <a:txBody>
                    <a:bodyPr/>
                    <a:lstStyle/>
                    <a:p>
                      <a:r>
                        <a:rPr lang="en-US" sz="1200" dirty="0"/>
                        <a:t>Wordplay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Clue 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Manual (me)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Subjective count of clues displaying wordplay/</a:t>
                      </a:r>
                      <a:r>
                        <a:rPr lang="en-US" sz="1200" dirty="0" err="1"/>
                        <a:t>punnery</a:t>
                      </a:r>
                      <a:r>
                        <a:rPr lang="en-US" sz="1200" dirty="0"/>
                        <a:t>; many end with a ‘?’, ‘perhaps’, or ‘maybe’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9147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306029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FAE6C8FA-64E9-20A6-0EED-6C9A3777D9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8658" y="4320899"/>
            <a:ext cx="2793651" cy="1948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DDC13E16-5895-4AA5-62B1-548336FADF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91"/>
          <a:stretch/>
        </p:blipFill>
        <p:spPr bwMode="auto">
          <a:xfrm>
            <a:off x="4692309" y="4320899"/>
            <a:ext cx="2475408" cy="1948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>
            <a:extLst>
              <a:ext uri="{FF2B5EF4-FFF2-40B4-BE49-F238E27FC236}">
                <a16:creationId xmlns:a16="http://schemas.microsoft.com/office/drawing/2014/main" id="{9A4FA6C3-FA32-5576-1AEF-2E442949AC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906" y="282298"/>
            <a:ext cx="8724900" cy="403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>
            <a:extLst>
              <a:ext uri="{FF2B5EF4-FFF2-40B4-BE49-F238E27FC236}">
                <a16:creationId xmlns:a16="http://schemas.microsoft.com/office/drawing/2014/main" id="{0D8A28BF-F1B9-C361-DE8F-CB5DBA4F3D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21"/>
          <a:stretch/>
        </p:blipFill>
        <p:spPr bwMode="auto">
          <a:xfrm>
            <a:off x="7167717" y="4320898"/>
            <a:ext cx="2477391" cy="1948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05598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14" name="Picture 18">
            <a:extLst>
              <a:ext uri="{FF2B5EF4-FFF2-40B4-BE49-F238E27FC236}">
                <a16:creationId xmlns:a16="http://schemas.microsoft.com/office/drawing/2014/main" id="{6C903044-3980-7523-5E50-8DD94B4C65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2" y="1023659"/>
            <a:ext cx="4302222" cy="4316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0" name="Picture 24">
            <a:extLst>
              <a:ext uri="{FF2B5EF4-FFF2-40B4-BE49-F238E27FC236}">
                <a16:creationId xmlns:a16="http://schemas.microsoft.com/office/drawing/2014/main" id="{AE1DAE2F-B884-8751-8E57-BD9004A819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28"/>
          <a:stretch/>
        </p:blipFill>
        <p:spPr bwMode="auto">
          <a:xfrm>
            <a:off x="4416524" y="1023659"/>
            <a:ext cx="4004148" cy="4316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30" name="Picture 34">
            <a:extLst>
              <a:ext uri="{FF2B5EF4-FFF2-40B4-BE49-F238E27FC236}">
                <a16:creationId xmlns:a16="http://schemas.microsoft.com/office/drawing/2014/main" id="{14B246A4-2AAF-E1C4-7011-E625351665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14"/>
          <a:stretch/>
        </p:blipFill>
        <p:spPr bwMode="auto">
          <a:xfrm>
            <a:off x="8445164" y="1023659"/>
            <a:ext cx="3974651" cy="4316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94290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130A45DF-783F-C152-DD2B-84E45CEE2E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565" y="1160791"/>
            <a:ext cx="11933710" cy="4186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9367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32" name="Picture 12">
            <a:extLst>
              <a:ext uri="{FF2B5EF4-FFF2-40B4-BE49-F238E27FC236}">
                <a16:creationId xmlns:a16="http://schemas.microsoft.com/office/drawing/2014/main" id="{8800082F-B541-BC44-65EE-1E81DCE0A1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32" y="0"/>
            <a:ext cx="61436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4" name="Picture 14">
            <a:extLst>
              <a:ext uri="{FF2B5EF4-FFF2-40B4-BE49-F238E27FC236}">
                <a16:creationId xmlns:a16="http://schemas.microsoft.com/office/drawing/2014/main" id="{0378901A-C502-61A8-08B6-55322D8EEA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8626" y="0"/>
            <a:ext cx="51641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49298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57E6BE2-9129-2604-D199-F9E92806EE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677" y="102582"/>
            <a:ext cx="11229988" cy="6652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3347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6" name="Picture 12">
            <a:extLst>
              <a:ext uri="{FF2B5EF4-FFF2-40B4-BE49-F238E27FC236}">
                <a16:creationId xmlns:a16="http://schemas.microsoft.com/office/drawing/2014/main" id="{CA9F53F5-6B95-925B-5FC4-48672C193A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603" y="932171"/>
            <a:ext cx="4874921" cy="4993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8" name="Picture 14">
            <a:extLst>
              <a:ext uri="{FF2B5EF4-FFF2-40B4-BE49-F238E27FC236}">
                <a16:creationId xmlns:a16="http://schemas.microsoft.com/office/drawing/2014/main" id="{90D87E02-1E0A-5398-C96D-BE7C78D4DF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932171"/>
            <a:ext cx="4888889" cy="4993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02397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82" name="Picture 6">
            <a:extLst>
              <a:ext uri="{FF2B5EF4-FFF2-40B4-BE49-F238E27FC236}">
                <a16:creationId xmlns:a16="http://schemas.microsoft.com/office/drawing/2014/main" id="{CEFA2AE9-0412-1279-D16E-ECEE95E269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35"/>
          <a:stretch/>
        </p:blipFill>
        <p:spPr bwMode="auto">
          <a:xfrm>
            <a:off x="6547077" y="1009988"/>
            <a:ext cx="4351252" cy="4638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80" name="Picture 4">
            <a:extLst>
              <a:ext uri="{FF2B5EF4-FFF2-40B4-BE49-F238E27FC236}">
                <a16:creationId xmlns:a16="http://schemas.microsoft.com/office/drawing/2014/main" id="{ADE696F9-EE2E-CFA3-BB0E-CB1E925E14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123"/>
          <a:stretch/>
        </p:blipFill>
        <p:spPr bwMode="auto">
          <a:xfrm>
            <a:off x="1346116" y="1009989"/>
            <a:ext cx="4899693" cy="4638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D90A808-5829-951D-1E12-2F247C23C677}"/>
              </a:ext>
            </a:extLst>
          </p:cNvPr>
          <p:cNvSpPr txBox="1"/>
          <p:nvPr/>
        </p:nvSpPr>
        <p:spPr>
          <a:xfrm>
            <a:off x="3374709" y="220718"/>
            <a:ext cx="22265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15x15 Puzzles (Mon-Sat)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BCAB34-7226-F87A-3887-92E271498D66}"/>
              </a:ext>
            </a:extLst>
          </p:cNvPr>
          <p:cNvSpPr txBox="1"/>
          <p:nvPr/>
        </p:nvSpPr>
        <p:spPr>
          <a:xfrm>
            <a:off x="3054921" y="738685"/>
            <a:ext cx="10590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Grid Features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E6B93B-DFB5-449D-83B3-2E7FA7EEB8BA}"/>
              </a:ext>
            </a:extLst>
          </p:cNvPr>
          <p:cNvSpPr txBox="1"/>
          <p:nvPr/>
        </p:nvSpPr>
        <p:spPr>
          <a:xfrm>
            <a:off x="4535636" y="557289"/>
            <a:ext cx="1186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Clue/Answer </a:t>
            </a:r>
          </a:p>
          <a:p>
            <a:r>
              <a:rPr lang="en-US" sz="1200" dirty="0"/>
              <a:t>    Content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C757FB-72C5-6872-E60F-641735A42592}"/>
              </a:ext>
            </a:extLst>
          </p:cNvPr>
          <p:cNvSpPr txBox="1"/>
          <p:nvPr/>
        </p:nvSpPr>
        <p:spPr>
          <a:xfrm>
            <a:off x="5770802" y="579102"/>
            <a:ext cx="67989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  </a:t>
            </a:r>
            <a:r>
              <a:rPr lang="en-US" sz="1100" dirty="0"/>
              <a:t>Past </a:t>
            </a:r>
          </a:p>
          <a:p>
            <a:r>
              <a:rPr lang="en-US" sz="1100" dirty="0"/>
              <a:t>Results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C349CC2-A297-6E17-F93E-7D424D61C420}"/>
              </a:ext>
            </a:extLst>
          </p:cNvPr>
          <p:cNvSpPr txBox="1"/>
          <p:nvPr/>
        </p:nvSpPr>
        <p:spPr>
          <a:xfrm>
            <a:off x="7522286" y="220718"/>
            <a:ext cx="18229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21x21 Puzzles (Sun)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D4797AE-E6B7-B4E5-070B-5F797A4DDE83}"/>
              </a:ext>
            </a:extLst>
          </p:cNvPr>
          <p:cNvGrpSpPr/>
          <p:nvPr/>
        </p:nvGrpSpPr>
        <p:grpSpPr>
          <a:xfrm>
            <a:off x="2769759" y="1028894"/>
            <a:ext cx="1563624" cy="91440"/>
            <a:chOff x="633710" y="344619"/>
            <a:chExt cx="1451185" cy="182880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BD0170B1-9F30-EC17-D58F-91922436B275}"/>
                </a:ext>
              </a:extLst>
            </p:cNvPr>
            <p:cNvCxnSpPr>
              <a:cxnSpLocks/>
            </p:cNvCxnSpPr>
            <p:nvPr/>
          </p:nvCxnSpPr>
          <p:spPr>
            <a:xfrm>
              <a:off x="636302" y="344619"/>
              <a:ext cx="0" cy="18288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F341E8F6-578A-560C-8AEB-BEB3CECAED0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357916" y="-379585"/>
              <a:ext cx="0" cy="1448411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0C3E6C3-41F4-4628-86A1-2487BEEB08C0}"/>
                </a:ext>
              </a:extLst>
            </p:cNvPr>
            <p:cNvCxnSpPr>
              <a:cxnSpLocks/>
            </p:cNvCxnSpPr>
            <p:nvPr/>
          </p:nvCxnSpPr>
          <p:spPr>
            <a:xfrm>
              <a:off x="2084895" y="344619"/>
              <a:ext cx="0" cy="18288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FF94C75-57AA-32B2-562A-1B6D49EEED46}"/>
              </a:ext>
            </a:extLst>
          </p:cNvPr>
          <p:cNvGrpSpPr/>
          <p:nvPr/>
        </p:nvGrpSpPr>
        <p:grpSpPr>
          <a:xfrm>
            <a:off x="4335660" y="1031062"/>
            <a:ext cx="1563624" cy="91440"/>
            <a:chOff x="633710" y="344619"/>
            <a:chExt cx="1451185" cy="18288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66AD5DD-B704-BC5E-3F79-F44CDC81217A}"/>
                </a:ext>
              </a:extLst>
            </p:cNvPr>
            <p:cNvCxnSpPr>
              <a:cxnSpLocks/>
            </p:cNvCxnSpPr>
            <p:nvPr/>
          </p:nvCxnSpPr>
          <p:spPr>
            <a:xfrm>
              <a:off x="643812" y="344619"/>
              <a:ext cx="0" cy="18288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886C4D95-5C55-7B14-D091-98D67334790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357916" y="-379585"/>
              <a:ext cx="0" cy="1448411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12D299F-B45D-7C57-94AD-50486A828E91}"/>
                </a:ext>
              </a:extLst>
            </p:cNvPr>
            <p:cNvCxnSpPr>
              <a:cxnSpLocks/>
            </p:cNvCxnSpPr>
            <p:nvPr/>
          </p:nvCxnSpPr>
          <p:spPr>
            <a:xfrm>
              <a:off x="2084895" y="344619"/>
              <a:ext cx="0" cy="18288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1AC8D1D-3D51-C88C-DF86-504BEA65F3FA}"/>
              </a:ext>
            </a:extLst>
          </p:cNvPr>
          <p:cNvGrpSpPr/>
          <p:nvPr/>
        </p:nvGrpSpPr>
        <p:grpSpPr>
          <a:xfrm>
            <a:off x="5914935" y="1026120"/>
            <a:ext cx="237744" cy="91440"/>
            <a:chOff x="634481" y="344619"/>
            <a:chExt cx="1463040" cy="182880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3D0E6E18-CE0E-6C1E-E737-8A0A844B348E}"/>
                </a:ext>
              </a:extLst>
            </p:cNvPr>
            <p:cNvCxnSpPr>
              <a:cxnSpLocks/>
            </p:cNvCxnSpPr>
            <p:nvPr/>
          </p:nvCxnSpPr>
          <p:spPr>
            <a:xfrm>
              <a:off x="643812" y="344619"/>
              <a:ext cx="0" cy="18288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0BADCE9D-20EA-4EF6-85EE-3219C98DAA6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366001" y="-386901"/>
              <a:ext cx="0" cy="146304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94CF08EE-C642-0108-B8CE-FB87452200CE}"/>
                </a:ext>
              </a:extLst>
            </p:cNvPr>
            <p:cNvCxnSpPr>
              <a:cxnSpLocks/>
            </p:cNvCxnSpPr>
            <p:nvPr/>
          </p:nvCxnSpPr>
          <p:spPr>
            <a:xfrm>
              <a:off x="2095954" y="344619"/>
              <a:ext cx="0" cy="18288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21375DAA-637F-8684-D87D-81800ED888DA}"/>
              </a:ext>
            </a:extLst>
          </p:cNvPr>
          <p:cNvSpPr txBox="1"/>
          <p:nvPr/>
        </p:nvSpPr>
        <p:spPr>
          <a:xfrm>
            <a:off x="6896975" y="738688"/>
            <a:ext cx="10590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Grid Features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040C38-20C2-DD09-857E-9CBD475D9806}"/>
              </a:ext>
            </a:extLst>
          </p:cNvPr>
          <p:cNvSpPr txBox="1"/>
          <p:nvPr/>
        </p:nvSpPr>
        <p:spPr>
          <a:xfrm>
            <a:off x="8377690" y="557292"/>
            <a:ext cx="1186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Clue/Answer </a:t>
            </a:r>
          </a:p>
          <a:p>
            <a:r>
              <a:rPr lang="en-US" sz="1200" dirty="0"/>
              <a:t>    Content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39F004-36AA-F3C2-8699-E13A6DC05998}"/>
              </a:ext>
            </a:extLst>
          </p:cNvPr>
          <p:cNvSpPr txBox="1"/>
          <p:nvPr/>
        </p:nvSpPr>
        <p:spPr>
          <a:xfrm>
            <a:off x="9612856" y="579105"/>
            <a:ext cx="67989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  </a:t>
            </a:r>
            <a:r>
              <a:rPr lang="en-US" sz="1100" dirty="0"/>
              <a:t>Past </a:t>
            </a:r>
          </a:p>
          <a:p>
            <a:r>
              <a:rPr lang="en-US" sz="1100" dirty="0"/>
              <a:t>Results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67543C87-4147-B7BA-C1A6-FF6A2F5A28BC}"/>
              </a:ext>
            </a:extLst>
          </p:cNvPr>
          <p:cNvGrpSpPr/>
          <p:nvPr/>
        </p:nvGrpSpPr>
        <p:grpSpPr>
          <a:xfrm>
            <a:off x="6611813" y="1028897"/>
            <a:ext cx="1563624" cy="91440"/>
            <a:chOff x="633710" y="344619"/>
            <a:chExt cx="1451185" cy="182880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267376C3-829A-69CA-3CD4-811C89ABC20B}"/>
                </a:ext>
              </a:extLst>
            </p:cNvPr>
            <p:cNvCxnSpPr>
              <a:cxnSpLocks/>
            </p:cNvCxnSpPr>
            <p:nvPr/>
          </p:nvCxnSpPr>
          <p:spPr>
            <a:xfrm>
              <a:off x="643812" y="344619"/>
              <a:ext cx="0" cy="18288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F9A0CD01-7264-448E-B620-E239C707859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357916" y="-379585"/>
              <a:ext cx="0" cy="1448411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A83B030E-9E4C-1928-52A1-A5FBB49BBE21}"/>
                </a:ext>
              </a:extLst>
            </p:cNvPr>
            <p:cNvCxnSpPr>
              <a:cxnSpLocks/>
            </p:cNvCxnSpPr>
            <p:nvPr/>
          </p:nvCxnSpPr>
          <p:spPr>
            <a:xfrm>
              <a:off x="2084895" y="344619"/>
              <a:ext cx="0" cy="18288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9D5B41B8-290B-0214-6E60-5D03C35A02F4}"/>
              </a:ext>
            </a:extLst>
          </p:cNvPr>
          <p:cNvGrpSpPr/>
          <p:nvPr/>
        </p:nvGrpSpPr>
        <p:grpSpPr>
          <a:xfrm>
            <a:off x="8177714" y="1031065"/>
            <a:ext cx="1563624" cy="91440"/>
            <a:chOff x="633710" y="344619"/>
            <a:chExt cx="1451185" cy="182880"/>
          </a:xfrm>
        </p:grpSpPr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75AAFA4D-2EAF-6556-D242-5C12BECA7A76}"/>
                </a:ext>
              </a:extLst>
            </p:cNvPr>
            <p:cNvCxnSpPr>
              <a:cxnSpLocks/>
            </p:cNvCxnSpPr>
            <p:nvPr/>
          </p:nvCxnSpPr>
          <p:spPr>
            <a:xfrm>
              <a:off x="643812" y="344619"/>
              <a:ext cx="0" cy="18288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2012FDA-9E46-B13D-66E3-E82E10672A5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357916" y="-379585"/>
              <a:ext cx="0" cy="1448411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6A7765F4-1827-B281-875A-506780676839}"/>
                </a:ext>
              </a:extLst>
            </p:cNvPr>
            <p:cNvCxnSpPr>
              <a:cxnSpLocks/>
            </p:cNvCxnSpPr>
            <p:nvPr/>
          </p:nvCxnSpPr>
          <p:spPr>
            <a:xfrm>
              <a:off x="2084895" y="344619"/>
              <a:ext cx="0" cy="18288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2A4F3265-8CBB-FF31-E1ED-B7D30B79356F}"/>
              </a:ext>
            </a:extLst>
          </p:cNvPr>
          <p:cNvGrpSpPr/>
          <p:nvPr/>
        </p:nvGrpSpPr>
        <p:grpSpPr>
          <a:xfrm>
            <a:off x="9756989" y="1026123"/>
            <a:ext cx="237744" cy="91440"/>
            <a:chOff x="634481" y="344619"/>
            <a:chExt cx="1463040" cy="182880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176E06CB-1AE2-C14C-13D2-5EF29B5EF8CC}"/>
                </a:ext>
              </a:extLst>
            </p:cNvPr>
            <p:cNvCxnSpPr>
              <a:cxnSpLocks/>
            </p:cNvCxnSpPr>
            <p:nvPr/>
          </p:nvCxnSpPr>
          <p:spPr>
            <a:xfrm>
              <a:off x="643812" y="344619"/>
              <a:ext cx="0" cy="18288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9E8826F8-0597-42E7-332E-22BBB4DDBDD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366001" y="-386901"/>
              <a:ext cx="0" cy="146304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D2217660-DB6C-F60F-07F1-9DB3DFF3E690}"/>
                </a:ext>
              </a:extLst>
            </p:cNvPr>
            <p:cNvCxnSpPr>
              <a:cxnSpLocks/>
            </p:cNvCxnSpPr>
            <p:nvPr/>
          </p:nvCxnSpPr>
          <p:spPr>
            <a:xfrm>
              <a:off x="2095954" y="344619"/>
              <a:ext cx="0" cy="18288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926999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27258</TotalTime>
  <Words>622</Words>
  <Application>Microsoft Office PowerPoint</Application>
  <PresentationFormat>Widescreen</PresentationFormat>
  <Paragraphs>166</Paragraphs>
  <Slides>29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Jonathan Raksin</dc:creator>
  <cp:lastModifiedBy>Jonathan Raksin</cp:lastModifiedBy>
  <cp:revision>19</cp:revision>
  <dcterms:created xsi:type="dcterms:W3CDTF">2023-12-27T20:59:11Z</dcterms:created>
  <dcterms:modified xsi:type="dcterms:W3CDTF">2024-01-29T03:13:15Z</dcterms:modified>
</cp:coreProperties>
</file>